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7" r:id="rId3"/>
    <p:sldId id="266" r:id="rId4"/>
    <p:sldId id="267" r:id="rId5"/>
    <p:sldId id="258" r:id="rId6"/>
    <p:sldId id="261" r:id="rId7"/>
    <p:sldId id="259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CBDAD-3652-43ED-906F-0AEF987A6AEC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C81067-3130-4A7B-AEF3-B291ED941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107628b17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95325"/>
            <a:ext cx="6091237" cy="34274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" name="Google Shape;120;g8107628b17_2_58:notes"/>
          <p:cNvSpPr txBox="1">
            <a:spLocks noGrp="1"/>
          </p:cNvSpPr>
          <p:nvPr>
            <p:ph type="body" idx="1"/>
          </p:nvPr>
        </p:nvSpPr>
        <p:spPr>
          <a:xfrm>
            <a:off x="685512" y="4343235"/>
            <a:ext cx="5486976" cy="4115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944273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609601" y="273051"/>
            <a:ext cx="1097121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871537" y="1795462"/>
            <a:ext cx="10709275" cy="3754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175" rIns="0" bIns="0" anchor="t" anchorCtr="0">
            <a:noAutofit/>
          </a:bodyPr>
          <a:lstStyle>
            <a:lvl1pPr marL="609585" lvl="0" indent="-30479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1219170" lvl="1" indent="-304792" algn="l">
              <a:lnSpc>
                <a:spcPct val="93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  <a:defRPr/>
            </a:lvl2pPr>
            <a:lvl3pPr marL="1828754" lvl="2" indent="-304792" algn="l">
              <a:lnSpc>
                <a:spcPct val="93000"/>
              </a:lnSpc>
              <a:spcBef>
                <a:spcPts val="1067"/>
              </a:spcBef>
              <a:spcAft>
                <a:spcPts val="0"/>
              </a:spcAft>
              <a:buSzPts val="1100"/>
              <a:buNone/>
              <a:defRPr/>
            </a:lvl3pPr>
            <a:lvl4pPr marL="2438339" lvl="3" indent="-304792" algn="l">
              <a:lnSpc>
                <a:spcPct val="93000"/>
              </a:lnSpc>
              <a:spcBef>
                <a:spcPts val="667"/>
              </a:spcBef>
              <a:spcAft>
                <a:spcPts val="0"/>
              </a:spcAft>
              <a:buSzPts val="1100"/>
              <a:buNone/>
              <a:defRPr/>
            </a:lvl4pPr>
            <a:lvl5pPr marL="3047924" lvl="4" indent="-304792" algn="l">
              <a:lnSpc>
                <a:spcPct val="93000"/>
              </a:lnSpc>
              <a:spcBef>
                <a:spcPts val="533"/>
              </a:spcBef>
              <a:spcAft>
                <a:spcPts val="0"/>
              </a:spcAft>
              <a:buSzPts val="1100"/>
              <a:buNone/>
              <a:defRPr/>
            </a:lvl5pPr>
            <a:lvl6pPr marL="3657509" lvl="5" indent="-304792" algn="l">
              <a:lnSpc>
                <a:spcPct val="93000"/>
              </a:lnSpc>
              <a:spcBef>
                <a:spcPts val="267"/>
              </a:spcBef>
              <a:spcAft>
                <a:spcPts val="0"/>
              </a:spcAft>
              <a:buSzPts val="1100"/>
              <a:buNone/>
              <a:defRPr/>
            </a:lvl6pPr>
            <a:lvl7pPr marL="4267093" lvl="6" indent="-304792" algn="l">
              <a:lnSpc>
                <a:spcPct val="93000"/>
              </a:lnSpc>
              <a:spcBef>
                <a:spcPts val="267"/>
              </a:spcBef>
              <a:spcAft>
                <a:spcPts val="0"/>
              </a:spcAft>
              <a:buSzPts val="1100"/>
              <a:buNone/>
              <a:defRPr/>
            </a:lvl7pPr>
            <a:lvl8pPr marL="4876678" lvl="7" indent="-304792" algn="l">
              <a:lnSpc>
                <a:spcPct val="93000"/>
              </a:lnSpc>
              <a:spcBef>
                <a:spcPts val="267"/>
              </a:spcBef>
              <a:spcAft>
                <a:spcPts val="0"/>
              </a:spcAft>
              <a:buSzPts val="1100"/>
              <a:buNone/>
              <a:defRPr/>
            </a:lvl8pPr>
            <a:lvl9pPr marL="5486263" lvl="8" indent="-304792" algn="l">
              <a:lnSpc>
                <a:spcPct val="93000"/>
              </a:lnSpc>
              <a:spcBef>
                <a:spcPts val="267"/>
              </a:spcBef>
              <a:spcAft>
                <a:spcPts val="267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739775" y="5953126"/>
            <a:ext cx="2838451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300537" y="5953126"/>
            <a:ext cx="3862387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872537" y="5953126"/>
            <a:ext cx="2838451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lvl="1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lvl="2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lvl="3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lvl="4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lvl="5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lvl="6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lvl="7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lvl="8" indent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146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222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1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/>
          <a:stretch>
            <a:fillRect t="-33000" r="-13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rcRect/>
          <a:stretch>
            <a:fillRect t="-33000" r="-13000" b="-30000"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609601" y="273051"/>
            <a:ext cx="1097121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3000" b="0" i="0" u="none" strike="noStrike" cap="none">
                <a:solidFill>
                  <a:srgbClr val="28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871537" y="1795462"/>
            <a:ext cx="10709275" cy="3754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175" rIns="0" bIns="0" anchor="t" anchorCtr="0">
            <a:noAutofit/>
          </a:bodyPr>
          <a:lstStyle>
            <a:lvl1pPr marL="457200" marR="0" lvl="0" indent="-2286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22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3000"/>
              </a:lnSpc>
              <a:spcBef>
                <a:spcPts val="900"/>
              </a:spcBef>
              <a:spcAft>
                <a:spcPts val="0"/>
              </a:spcAft>
              <a:buSzPts val="1100"/>
              <a:buNone/>
              <a:defRPr sz="19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7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3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100"/>
              <a:buNone/>
              <a:defRPr sz="1400" b="0" i="0" u="none" strike="noStrike" cap="non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739775" y="5953126"/>
            <a:ext cx="2838451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300537" y="5953126"/>
            <a:ext cx="3862387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872537" y="5953126"/>
            <a:ext cx="2838451" cy="47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  <a:defRPr sz="1467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52943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32080" y="390208"/>
            <a:ext cx="4917440" cy="15706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solidFill>
                  <a:schemeClr val="tx2">
                    <a:lumMod val="75000"/>
                  </a:schemeClr>
                </a:solidFill>
              </a:rPr>
              <a:t>3D Model of Dharahara</a:t>
            </a:r>
            <a:endParaRPr lang="en-US" sz="5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32080" y="4779328"/>
            <a:ext cx="4663440" cy="15706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Anish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Sah       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(PUL074BEX005)       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Pradipta Pradhanang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(PUL074BEX022) Pratik Sharma        (PUL074BEX029) Sukirti Bhattarai         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PUL074BEX045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)  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1200" dirty="0" smtClean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200" dirty="0">
              <a:solidFill>
                <a:schemeClr val="tx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177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537" y="804519"/>
            <a:ext cx="9603275" cy="1049235"/>
          </a:xfrm>
        </p:spPr>
        <p:txBody>
          <a:bodyPr/>
          <a:lstStyle/>
          <a:p>
            <a:r>
              <a:rPr lang="en-US" dirty="0" smtClean="0"/>
              <a:t>Used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649684" cy="3450613"/>
          </a:xfrm>
        </p:spPr>
        <p:txBody>
          <a:bodyPr>
            <a:normAutofit/>
          </a:bodyPr>
          <a:lstStyle/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3-D transformation(3-D to 2-D)</a:t>
            </a:r>
            <a:endParaRPr lang="en-US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 lang="en-US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Changing world coordinates to view coordinates</a:t>
            </a:r>
            <a:endParaRPr lang="en-US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 loading in a 3-D space</a:t>
            </a:r>
            <a:endParaRPr lang="en-US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Directional lighting effect with shading</a:t>
            </a:r>
            <a:endParaRPr lang="en-US" dirty="0"/>
          </a:p>
          <a:p>
            <a:pPr>
              <a:lnSpc>
                <a:spcPct val="93000"/>
              </a:lnSpc>
              <a:spcBef>
                <a:spcPts val="0"/>
              </a:spcBef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79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537" y="346942"/>
            <a:ext cx="3776086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Final Model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71" y="1274115"/>
            <a:ext cx="8433703" cy="527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4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Flowchart: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414915" y="1533174"/>
            <a:ext cx="4533498" cy="4973503"/>
            <a:chOff x="0" y="-37680"/>
            <a:chExt cx="1981835" cy="7175073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1240404" y="4444779"/>
              <a:ext cx="0" cy="3556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1240404" y="6297433"/>
              <a:ext cx="0" cy="3556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0" y="-37680"/>
              <a:ext cx="1981835" cy="7175073"/>
              <a:chOff x="0" y="-37682"/>
              <a:chExt cx="1982084" cy="7175521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803082" y="6707347"/>
                <a:ext cx="838200" cy="43049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9" name="Text Box 23"/>
              <p:cNvSpPr txBox="1"/>
              <p:nvPr/>
            </p:nvSpPr>
            <p:spPr>
              <a:xfrm>
                <a:off x="1150551" y="6647515"/>
                <a:ext cx="558800" cy="28575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5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US" sz="1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Start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0" y="-37682"/>
                <a:ext cx="1982084" cy="6581108"/>
                <a:chOff x="0" y="-37682"/>
                <a:chExt cx="1982084" cy="6581108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667910" y="-37682"/>
                  <a:ext cx="1214451" cy="6330918"/>
                  <a:chOff x="667910" y="-37682"/>
                  <a:chExt cx="1214451" cy="6330918"/>
                </a:xfrm>
              </p:grpSpPr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691764" y="4794636"/>
                    <a:ext cx="1098550" cy="1498600"/>
                    <a:chOff x="691764" y="4794636"/>
                    <a:chExt cx="1149350" cy="1460500"/>
                  </a:xfrm>
                </p:grpSpPr>
                <p:sp>
                  <p:nvSpPr>
                    <p:cNvPr id="39" name="Flowchart: Decision 38"/>
                    <p:cNvSpPr/>
                    <p:nvPr/>
                  </p:nvSpPr>
                  <p:spPr>
                    <a:xfrm>
                      <a:off x="691764" y="4794636"/>
                      <a:ext cx="1149350" cy="1460500"/>
                    </a:xfrm>
                    <a:prstGeom prst="flowChartDecision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0" name="Text Box 14"/>
                    <p:cNvSpPr txBox="1"/>
                    <p:nvPr/>
                  </p:nvSpPr>
                  <p:spPr>
                    <a:xfrm>
                      <a:off x="971164" y="5208194"/>
                      <a:ext cx="596900" cy="615950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If Key= ‘Esc’?</a:t>
                      </a:r>
                    </a:p>
                  </p:txBody>
                </p:sp>
              </p:grpSp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667910" y="-37682"/>
                    <a:ext cx="1214451" cy="5581066"/>
                    <a:chOff x="667910" y="-37682"/>
                    <a:chExt cx="1214451" cy="5581066"/>
                  </a:xfrm>
                </p:grpSpPr>
                <p:sp>
                  <p:nvSpPr>
                    <p:cNvPr id="17" name="Rectangle 16"/>
                    <p:cNvSpPr/>
                    <p:nvPr/>
                  </p:nvSpPr>
                  <p:spPr>
                    <a:xfrm>
                      <a:off x="675861" y="3856382"/>
                      <a:ext cx="1206500" cy="5842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8" name="Text Box 12"/>
                    <p:cNvSpPr txBox="1"/>
                    <p:nvPr/>
                  </p:nvSpPr>
                  <p:spPr>
                    <a:xfrm>
                      <a:off x="739472" y="3919993"/>
                      <a:ext cx="1047750" cy="368300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Render Object </a:t>
                      </a:r>
                    </a:p>
                  </p:txBody>
                </p:sp>
                <p:grpSp>
                  <p:nvGrpSpPr>
                    <p:cNvPr id="19" name="Group 18"/>
                    <p:cNvGrpSpPr/>
                    <p:nvPr/>
                  </p:nvGrpSpPr>
                  <p:grpSpPr>
                    <a:xfrm>
                      <a:off x="667910" y="-37682"/>
                      <a:ext cx="1214451" cy="5581066"/>
                      <a:chOff x="667910" y="-37682"/>
                      <a:chExt cx="1214451" cy="5581066"/>
                    </a:xfrm>
                  </p:grpSpPr>
                  <p:grpSp>
                    <p:nvGrpSpPr>
                      <p:cNvPr id="20" name="Group 19"/>
                      <p:cNvGrpSpPr/>
                      <p:nvPr/>
                    </p:nvGrpSpPr>
                    <p:grpSpPr>
                      <a:xfrm>
                        <a:off x="667910" y="-37682"/>
                        <a:ext cx="1214451" cy="3468449"/>
                        <a:chOff x="667910" y="-37682"/>
                        <a:chExt cx="1214451" cy="3468449"/>
                      </a:xfrm>
                    </p:grpSpPr>
                    <p:sp>
                      <p:nvSpPr>
                        <p:cNvPr id="23" name="Rectangle 22"/>
                        <p:cNvSpPr/>
                        <p:nvPr/>
                      </p:nvSpPr>
                      <p:spPr>
                        <a:xfrm>
                          <a:off x="675861" y="2846567"/>
                          <a:ext cx="1206500" cy="584200"/>
                        </a:xfrm>
                        <a:prstGeom prst="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6"/>
                        </a:lnRef>
                        <a:fillRef idx="1">
                          <a:schemeClr val="lt1"/>
                        </a:fillRef>
                        <a:effectRef idx="0">
                          <a:schemeClr val="accent6"/>
                        </a:effectRef>
                        <a:fontRef idx="minor">
                          <a:schemeClr val="dk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/>
                        </a:p>
                      </p:txBody>
                    </p:sp>
                    <p:sp>
                      <p:nvSpPr>
                        <p:cNvPr id="24" name="Text Box 10"/>
                        <p:cNvSpPr txBox="1"/>
                        <p:nvPr/>
                      </p:nvSpPr>
                      <p:spPr>
                        <a:xfrm>
                          <a:off x="739472" y="2902226"/>
                          <a:ext cx="1085850" cy="457200"/>
                        </a:xfrm>
                        <a:prstGeom prst="rect">
                          <a:avLst/>
                        </a:prstGeom>
                        <a:noFill/>
                        <a:ln w="6350">
                          <a:noFill/>
                        </a:ln>
                      </p:spPr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marL="0" marR="0" algn="ctr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1200"/>
                            </a:spcAft>
                          </a:pPr>
                          <a:r>
                            <a:rPr lang="en-US" sz="11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Load Texture File</a:t>
                          </a:r>
                        </a:p>
                      </p:txBody>
                    </p:sp>
                    <p:grpSp>
                      <p:nvGrpSpPr>
                        <p:cNvPr id="25" name="Group 24"/>
                        <p:cNvGrpSpPr/>
                        <p:nvPr/>
                      </p:nvGrpSpPr>
                      <p:grpSpPr>
                        <a:xfrm>
                          <a:off x="667910" y="-37682"/>
                          <a:ext cx="1214451" cy="2882040"/>
                          <a:chOff x="667910" y="-37682"/>
                          <a:chExt cx="1214451" cy="2882040"/>
                        </a:xfrm>
                      </p:grpSpPr>
                      <p:grpSp>
                        <p:nvGrpSpPr>
                          <p:cNvPr id="26" name="Group 25"/>
                          <p:cNvGrpSpPr/>
                          <p:nvPr/>
                        </p:nvGrpSpPr>
                        <p:grpSpPr>
                          <a:xfrm>
                            <a:off x="667910" y="-37682"/>
                            <a:ext cx="1206500" cy="1456769"/>
                            <a:chOff x="667910" y="-37682"/>
                            <a:chExt cx="1206500" cy="1456769"/>
                          </a:xfrm>
                        </p:grpSpPr>
                        <p:grpSp>
                          <p:nvGrpSpPr>
                            <p:cNvPr id="32" name="Group 31"/>
                            <p:cNvGrpSpPr/>
                            <p:nvPr/>
                          </p:nvGrpSpPr>
                          <p:grpSpPr>
                            <a:xfrm>
                              <a:off x="779228" y="-37682"/>
                              <a:ext cx="838200" cy="520282"/>
                              <a:chOff x="779228" y="-37682"/>
                              <a:chExt cx="838200" cy="520282"/>
                            </a:xfrm>
                          </p:grpSpPr>
                          <p:sp>
                            <p:nvSpPr>
                              <p:cNvPr id="37" name="Oval 36"/>
                              <p:cNvSpPr/>
                              <p:nvPr/>
                            </p:nvSpPr>
                            <p:spPr>
                              <a:xfrm>
                                <a:off x="779228" y="0"/>
                                <a:ext cx="838200" cy="482600"/>
                              </a:xfrm>
                              <a:prstGeom prst="ellipse">
                                <a:avLst/>
                              </a:prstGeom>
                              <a:noFill/>
                              <a:ln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6"/>
                              </a:lnRef>
                              <a:fillRef idx="1">
                                <a:schemeClr val="lt1"/>
                              </a:fillRef>
                              <a:effectRef idx="0">
                                <a:schemeClr val="accent6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ctr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endParaRPr lang="en-US"/>
                              </a:p>
                            </p:txBody>
                          </p:sp>
                          <p:sp>
                            <p:nvSpPr>
                              <p:cNvPr id="38" name="Text Box 3"/>
                              <p:cNvSpPr txBox="1"/>
                              <p:nvPr/>
                            </p:nvSpPr>
                            <p:spPr>
                              <a:xfrm>
                                <a:off x="1047703" y="-37682"/>
                                <a:ext cx="294728" cy="485992"/>
                              </a:xfrm>
                              <a:prstGeom prst="rect">
                                <a:avLst/>
                              </a:prstGeom>
                              <a:noFill/>
                              <a:ln w="6350">
                                <a:noFill/>
                              </a:ln>
                            </p:spPr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 marL="0" marR="0">
                                  <a:lnSpc>
                                    <a:spcPct val="15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1200"/>
                                  </a:spcAft>
                                </a:pPr>
                                <a:r>
                                  <a:rPr lang="en-US" sz="1100" dirty="0">
                                    <a:effectLst/>
                                    <a:latin typeface="Calibri" panose="020F0502020204030204" pitchFamily="34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a:t>Start</a:t>
                                </a:r>
                              </a:p>
                            </p:txBody>
                          </p:sp>
                        </p:grpSp>
                        <p:grpSp>
                          <p:nvGrpSpPr>
                            <p:cNvPr id="33" name="Group 32"/>
                            <p:cNvGrpSpPr/>
                            <p:nvPr/>
                          </p:nvGrpSpPr>
                          <p:grpSpPr>
                            <a:xfrm>
                              <a:off x="667910" y="477078"/>
                              <a:ext cx="1206500" cy="942009"/>
                              <a:chOff x="667910" y="477078"/>
                              <a:chExt cx="1206500" cy="942009"/>
                            </a:xfrm>
                          </p:grpSpPr>
                          <p:sp>
                            <p:nvSpPr>
                              <p:cNvPr id="34" name="Rectangle 33"/>
                              <p:cNvSpPr/>
                              <p:nvPr/>
                            </p:nvSpPr>
                            <p:spPr>
                              <a:xfrm>
                                <a:off x="667910" y="834887"/>
                                <a:ext cx="1206500" cy="584200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6"/>
                              </a:lnRef>
                              <a:fillRef idx="1">
                                <a:schemeClr val="lt1"/>
                              </a:fillRef>
                              <a:effectRef idx="0">
                                <a:schemeClr val="accent6"/>
                              </a:effectRef>
                              <a:fontRef idx="minor">
                                <a:schemeClr val="dk1"/>
                              </a:fontRef>
                            </p:style>
                            <p:txBody>
                              <a:bodyPr rot="0" spcFirstLastPara="0" vert="horz" wrap="square" lIns="91440" tIns="45720" rIns="91440" bIns="45720" numCol="1" spcCol="0" rtlCol="0" fromWordArt="0" anchor="ctr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endParaRPr lang="en-US"/>
                              </a:p>
                            </p:txBody>
                          </p:sp>
                          <p:sp>
                            <p:nvSpPr>
                              <p:cNvPr id="35" name="Text Box 6"/>
                              <p:cNvSpPr txBox="1"/>
                              <p:nvPr/>
                            </p:nvSpPr>
                            <p:spPr>
                              <a:xfrm>
                                <a:off x="739472" y="890546"/>
                                <a:ext cx="1085850" cy="457200"/>
                              </a:xfrm>
                              <a:prstGeom prst="rect">
                                <a:avLst/>
                              </a:prstGeom>
                              <a:noFill/>
                              <a:ln w="6350">
                                <a:noFill/>
                              </a:ln>
                            </p:spPr>
                            <p:txBody>
                              <a:bodyPr rot="0" spcFirstLastPara="0" vert="horz" wrap="square" lIns="91440" tIns="45720" rIns="91440" bIns="45720" numCol="1" spcCol="0" rtlCol="0" fromWordArt="0" anchor="t" anchorCtr="0" forceAA="0" compatLnSpc="1">
                                <a:prstTxWarp prst="textNoShape">
                                  <a:avLst/>
                                </a:prstTxWarp>
                                <a:noAutofit/>
                              </a:bodyPr>
                              <a:lstStyle/>
                              <a:p>
                                <a:pPr marL="0" marR="0" algn="ctr">
                                  <a:lnSpc>
                                    <a:spcPct val="15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1200"/>
                                  </a:spcAft>
                                </a:pPr>
                                <a:r>
                                  <a:rPr lang="en-US" sz="1100">
                                    <a:effectLst/>
                                    <a:latin typeface="Calibri" panose="020F0502020204030204" pitchFamily="34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a:t>Create Main Window</a:t>
                                </a:r>
                              </a:p>
                            </p:txBody>
                          </p:sp>
                          <p:cxnSp>
                            <p:nvCxnSpPr>
                              <p:cNvPr id="36" name="Straight Arrow Connector 35"/>
                              <p:cNvCxnSpPr/>
                              <p:nvPr/>
                            </p:nvCxnSpPr>
                            <p:spPr>
                              <a:xfrm>
                                <a:off x="1216550" y="477078"/>
                                <a:ext cx="0" cy="355600"/>
                              </a:xfrm>
                              <a:prstGeom prst="straightConnector1">
                                <a:avLst/>
                              </a:prstGeom>
                              <a:ln>
                                <a:tailEnd type="triangle"/>
                              </a:ln>
                            </p:spPr>
                            <p:style>
                              <a:lnRef idx="1">
                                <a:schemeClr val="dk1"/>
                              </a:lnRef>
                              <a:fillRef idx="0">
                                <a:schemeClr val="dk1"/>
                              </a:fillRef>
                              <a:effectRef idx="0">
                                <a:schemeClr val="dk1"/>
                              </a:effectRef>
                              <a:fontRef idx="minor">
                                <a:schemeClr val="tx1"/>
                              </a:fontRef>
                            </p:style>
                          </p:cxnSp>
                        </p:grpSp>
                      </p:grpSp>
                      <p:grpSp>
                        <p:nvGrpSpPr>
                          <p:cNvPr id="27" name="Group 26"/>
                          <p:cNvGrpSpPr/>
                          <p:nvPr/>
                        </p:nvGrpSpPr>
                        <p:grpSpPr>
                          <a:xfrm>
                            <a:off x="675861" y="1423283"/>
                            <a:ext cx="1206500" cy="1421075"/>
                            <a:chOff x="675861" y="1423283"/>
                            <a:chExt cx="1206500" cy="1421075"/>
                          </a:xfrm>
                        </p:grpSpPr>
                        <p:sp>
                          <p:nvSpPr>
                            <p:cNvPr id="28" name="Rectangle 27"/>
                            <p:cNvSpPr/>
                            <p:nvPr/>
                          </p:nvSpPr>
                          <p:spPr>
                            <a:xfrm>
                              <a:off x="675861" y="1908313"/>
                              <a:ext cx="1206500" cy="58420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6"/>
                            </a:lnRef>
                            <a:fillRef idx="1">
                              <a:schemeClr val="lt1"/>
                            </a:fillRef>
                            <a:effectRef idx="0">
                              <a:schemeClr val="accent6"/>
                            </a:effectRef>
                            <a:fontRef idx="minor">
                              <a:schemeClr val="dk1"/>
                            </a:fontRef>
                          </p:style>
                          <p:txBody>
                            <a:bodyPr rot="0" spcFirstLastPara="0" vert="horz" wrap="square" lIns="91440" tIns="45720" rIns="91440" bIns="45720" numCol="1" spcCol="0" rtlCol="0" fromWordArt="0" anchor="ctr" anchorCtr="0" forceAA="0" compatLnSpc="1">
                              <a:prstTxWarp prst="textNoShape">
                                <a:avLst/>
                              </a:prstTxWarp>
                              <a:noAutofit/>
                            </a:bodyPr>
                            <a:lstStyle/>
                            <a:p>
                              <a:endParaRPr lang="en-US"/>
                            </a:p>
                          </p:txBody>
                        </p:sp>
                        <p:sp>
                          <p:nvSpPr>
                            <p:cNvPr id="29" name="Text Box 8"/>
                            <p:cNvSpPr txBox="1"/>
                            <p:nvPr/>
                          </p:nvSpPr>
                          <p:spPr>
                            <a:xfrm>
                              <a:off x="739472" y="1963972"/>
                              <a:ext cx="1085850" cy="457200"/>
                            </a:xfrm>
                            <a:prstGeom prst="rect">
                              <a:avLst/>
                            </a:prstGeom>
                            <a:noFill/>
                            <a:ln w="6350">
                              <a:noFill/>
                            </a:ln>
                          </p:spPr>
                          <p:txBody>
                            <a:bodyPr rot="0" spcFirstLastPara="0" vert="horz" wrap="square" lIns="91440" tIns="45720" rIns="91440" bIns="45720" numCol="1" spcCol="0" rtlCol="0" fromWordArt="0" anchor="t" anchorCtr="0" forceAA="0" compatLnSpc="1">
                              <a:prstTxWarp prst="textNoShape">
                                <a:avLst/>
                              </a:prstTxWarp>
                              <a:noAutofit/>
                            </a:bodyPr>
                            <a:lstStyle/>
                            <a:p>
                              <a:pPr marL="0" marR="0" algn="ctr">
                                <a:lnSpc>
                                  <a:spcPct val="15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1200"/>
                                </a:spcAft>
                              </a:pPr>
                              <a:r>
                                <a:rPr lang="en-US" sz="1100">
                                  <a:effectLst/>
                                  <a:latin typeface="Calibri" panose="020F0502020204030204" pitchFamily="34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a:t>Load Object File</a:t>
                              </a:r>
                            </a:p>
                          </p:txBody>
                        </p:sp>
                        <p:cxnSp>
                          <p:nvCxnSpPr>
                            <p:cNvPr id="30" name="Straight Arrow Connector 29"/>
                            <p:cNvCxnSpPr/>
                            <p:nvPr/>
                          </p:nvCxnSpPr>
                          <p:spPr>
                            <a:xfrm>
                              <a:off x="1216550" y="1423283"/>
                              <a:ext cx="0" cy="488950"/>
                            </a:xfrm>
                            <a:prstGeom prst="straightConnector1">
                              <a:avLst/>
                            </a:prstGeom>
                            <a:ln>
                              <a:tailEnd type="triangle"/>
                            </a:ln>
                          </p:spPr>
                          <p:style>
                            <a:lnRef idx="1">
                              <a:schemeClr val="dk1"/>
                            </a:lnRef>
                            <a:fillRef idx="0">
                              <a:schemeClr val="dk1"/>
                            </a:fillRef>
                            <a:effectRef idx="0">
                              <a:schemeClr val="dk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31" name="Straight Arrow Connector 30"/>
                            <p:cNvCxnSpPr/>
                            <p:nvPr/>
                          </p:nvCxnSpPr>
                          <p:spPr>
                            <a:xfrm>
                              <a:off x="1232452" y="2488758"/>
                              <a:ext cx="0" cy="355600"/>
                            </a:xfrm>
                            <a:prstGeom prst="straightConnector1">
                              <a:avLst/>
                            </a:prstGeom>
                            <a:ln>
                              <a:tailEnd type="triangle"/>
                            </a:ln>
                          </p:spPr>
                          <p:style>
                            <a:lnRef idx="1">
                              <a:schemeClr val="dk1"/>
                            </a:lnRef>
                            <a:fillRef idx="0">
                              <a:schemeClr val="dk1"/>
                            </a:fillRef>
                            <a:effectRef idx="0">
                              <a:schemeClr val="dk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</p:grpSp>
                  </p:grpSp>
                  <p:cxnSp>
                    <p:nvCxnSpPr>
                      <p:cNvPr id="21" name="Straight Arrow Connector 20"/>
                      <p:cNvCxnSpPr/>
                      <p:nvPr/>
                    </p:nvCxnSpPr>
                    <p:spPr>
                      <a:xfrm flipH="1">
                        <a:off x="1224501" y="3442914"/>
                        <a:ext cx="6350" cy="393700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" name="Elbow Connector 21"/>
                      <p:cNvCxnSpPr/>
                      <p:nvPr/>
                    </p:nvCxnSpPr>
                    <p:spPr>
                      <a:xfrm flipV="1">
                        <a:off x="683812" y="3562184"/>
                        <a:ext cx="552450" cy="1981200"/>
                      </a:xfrm>
                      <a:prstGeom prst="bentConnector3">
                        <a:avLst>
                          <a:gd name="adj1" fmla="val -192529"/>
                        </a:avLst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grpSp>
              <p:nvGrpSpPr>
                <p:cNvPr id="12" name="Group 11"/>
                <p:cNvGrpSpPr/>
                <p:nvPr/>
              </p:nvGrpSpPr>
              <p:grpSpPr>
                <a:xfrm>
                  <a:off x="0" y="5076106"/>
                  <a:ext cx="1982084" cy="1467320"/>
                  <a:chOff x="0" y="5076106"/>
                  <a:chExt cx="1982084" cy="1467320"/>
                </a:xfrm>
              </p:grpSpPr>
              <p:sp>
                <p:nvSpPr>
                  <p:cNvPr id="13" name="Text Box 25"/>
                  <p:cNvSpPr txBox="1"/>
                  <p:nvPr/>
                </p:nvSpPr>
                <p:spPr>
                  <a:xfrm>
                    <a:off x="0" y="5076106"/>
                    <a:ext cx="558800" cy="285750"/>
                  </a:xfrm>
                  <a:prstGeom prst="rect">
                    <a:avLst/>
                  </a:prstGeom>
                  <a:noFill/>
                  <a:ln w="6350">
                    <a:noFill/>
                  </a:ln>
                </p:spPr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1200"/>
                      </a:spcAft>
                    </a:pPr>
                    <a:r>
                      <a: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NO</a:t>
                    </a:r>
                  </a:p>
                </p:txBody>
              </p:sp>
              <p:sp>
                <p:nvSpPr>
                  <p:cNvPr id="14" name="Text Box 27"/>
                  <p:cNvSpPr txBox="1"/>
                  <p:nvPr/>
                </p:nvSpPr>
                <p:spPr>
                  <a:xfrm>
                    <a:off x="1423284" y="6257676"/>
                    <a:ext cx="558800" cy="285750"/>
                  </a:xfrm>
                  <a:prstGeom prst="rect">
                    <a:avLst/>
                  </a:prstGeom>
                  <a:noFill/>
                  <a:ln w="6350">
                    <a:noFill/>
                  </a:ln>
                </p:spPr>
                <p:txBody>
                  <a:bodyPr rot="0" spcFirstLastPara="0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1200"/>
                      </a:spcAft>
                    </a:pPr>
                    <a:r>
                      <a: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YES</a:t>
                    </a:r>
                  </a:p>
                  <a:p>
                    <a:pPr marL="0" marR="0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1200"/>
                      </a:spcAft>
                    </a:pPr>
                    <a:r>
                      <a: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 </a:t>
                    </a: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3938280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Packages used</a:t>
            </a:r>
            <a:endParaRPr lang="en-US" dirty="0"/>
          </a:p>
        </p:txBody>
      </p:sp>
      <p:sp>
        <p:nvSpPr>
          <p:cNvPr id="13" name="Google Shape;96;p19"/>
          <p:cNvSpPr txBox="1">
            <a:spLocks noGrp="1"/>
          </p:cNvSpPr>
          <p:nvPr>
            <p:ph idx="1"/>
          </p:nvPr>
        </p:nvSpPr>
        <p:spPr>
          <a:xfrm>
            <a:off x="1451579" y="1853754"/>
            <a:ext cx="7692421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500" tIns="45650" rIns="67500" bIns="33750" anchor="t" anchorCtr="0">
            <a:noAutofit/>
          </a:bodyPr>
          <a:lstStyle/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Glfw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 Graphics Library Framework)//mainly used for window </a:t>
            </a:r>
            <a:r>
              <a:rPr lang="en-US" sz="280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Rendering,I</a:t>
            </a:r>
            <a:r>
              <a:rPr lang="en-US" sz="2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/O 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operation.</a:t>
            </a:r>
            <a:endParaRPr lang="en-US" sz="2400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Pyrr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(3-D mathematical function)</a:t>
            </a:r>
            <a:endParaRPr lang="en-US" sz="2400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Numpy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(used for multi-dimensional array and matrix data structures)</a:t>
            </a:r>
            <a:endParaRPr lang="en-US" sz="2400" dirty="0"/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pillow(PIL FORK)(used for loading image)</a:t>
            </a:r>
            <a:endParaRPr lang="en-US" sz="2400" dirty="0"/>
          </a:p>
          <a:p>
            <a:pPr>
              <a:lnSpc>
                <a:spcPct val="93000"/>
              </a:lnSpc>
              <a:spcBef>
                <a:spcPts val="0"/>
              </a:spcBef>
              <a:buClr>
                <a:srgbClr val="000000"/>
              </a:buClr>
            </a:pPr>
            <a:endParaRPr sz="2800" b="0" i="0" u="none" dirty="0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dirty="0">
              <a:solidFill>
                <a:schemeClr val="tx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7377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6567023" cy="1013751"/>
          </a:xfrm>
        </p:spPr>
        <p:txBody>
          <a:bodyPr/>
          <a:lstStyle/>
          <a:p>
            <a:r>
              <a:rPr lang="en-US" dirty="0" smtClean="0"/>
              <a:t>Files: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9217" y="2078303"/>
            <a:ext cx="4645152" cy="3441520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ObjLoader</a:t>
            </a:r>
            <a:endParaRPr lang="en-US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TextureLoader</a:t>
            </a:r>
            <a:endParaRPr lang="en-US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Camera</a:t>
            </a:r>
          </a:p>
          <a:p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Shader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files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104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through 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649684" cy="3450613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3D Model of New Dharahara along with the old one.</a:t>
            </a:r>
            <a:endParaRPr lang="en-US" sz="2800" dirty="0">
              <a:solidFill>
                <a:srgbClr val="000000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360 degree view of </a:t>
            </a:r>
            <a:r>
              <a:rPr lang="en-US" sz="2800" dirty="0" err="1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Darahara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.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Effect of directional light and shading.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A very user friendly control of the viewing angle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007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649684" cy="3450613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Initialization of GLFW library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Window object is created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file is used to store the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vertices,texture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coordinates,normals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triangulated faces in a list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VAO is created and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binded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VBO is created and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binded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Attriburepointer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were allocated for each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vertices,texture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coordinates,normals</a:t>
            </a:r>
            <a:endParaRPr lang="en-US" dirty="0"/>
          </a:p>
          <a:p>
            <a:pPr lvl="0">
              <a:lnSpc>
                <a:spcPct val="93000"/>
              </a:lnSpc>
              <a:spcBef>
                <a:spcPts val="0"/>
              </a:spcBef>
            </a:pPr>
            <a:r>
              <a:rPr lang="en-US" sz="280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Png</a:t>
            </a:r>
            <a:r>
              <a:rPr lang="en-US" sz="2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 is read for the texture.</a:t>
            </a:r>
            <a:endParaRPr lang="en-US" dirty="0"/>
          </a:p>
          <a:p>
            <a:pPr lvl="0">
              <a:lnSpc>
                <a:spcPct val="150000"/>
              </a:lnSpc>
              <a:spcBef>
                <a:spcPts val="0"/>
              </a:spcBef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26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537" y="804519"/>
            <a:ext cx="9603275" cy="1049235"/>
          </a:xfrm>
        </p:spPr>
        <p:txBody>
          <a:bodyPr/>
          <a:lstStyle/>
          <a:p>
            <a:r>
              <a:rPr lang="en-US" dirty="0" smtClean="0"/>
              <a:t>Methodology </a:t>
            </a:r>
            <a:r>
              <a:rPr lang="en-US" dirty="0" err="1" smtClean="0"/>
              <a:t>cntd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6649684" cy="3450613"/>
          </a:xfrm>
        </p:spPr>
        <p:txBody>
          <a:bodyPr>
            <a:normAutofit fontScale="92500"/>
          </a:bodyPr>
          <a:lstStyle/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err="1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Shader</a:t>
            </a:r>
            <a:r>
              <a:rPr lang="en-US" sz="2800" dirty="0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 file is used for required position calculation which are then stored in related matrices with required transformation</a:t>
            </a:r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We use a main window loop which runs until the viewing window is closed.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Input is checked if any from keyboard or mouse for the change in camera position.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93000"/>
              </a:lnSpc>
              <a:spcBef>
                <a:spcPts val="0"/>
              </a:spcBef>
            </a:pPr>
            <a:r>
              <a:rPr lang="en-US" sz="2800" dirty="0" smtClean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Object is shown in the window with shading.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069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/>
        </p:nvSpPr>
        <p:spPr>
          <a:xfrm>
            <a:off x="1947229" y="1736726"/>
            <a:ext cx="5520372" cy="258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60867" rIns="90000" bIns="45000" anchor="t" anchorCtr="0">
            <a:noAutofit/>
          </a:bodyPr>
          <a:lstStyle/>
          <a:p>
            <a:pPr defTabSz="1219170">
              <a:lnSpc>
                <a:spcPct val="93000"/>
              </a:lnSpc>
              <a:buClr>
                <a:srgbClr val="000000"/>
              </a:buClr>
              <a:buSzPts val="1400"/>
            </a:pPr>
            <a:endParaRPr sz="1867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1219170">
              <a:lnSpc>
                <a:spcPct val="93000"/>
              </a:lnSpc>
              <a:buClr>
                <a:srgbClr val="000000"/>
              </a:buClr>
              <a:buSzPts val="1400"/>
            </a:pPr>
            <a:endParaRPr sz="1867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defTabSz="1219170">
              <a:lnSpc>
                <a:spcPct val="93000"/>
              </a:lnSpc>
              <a:buClr>
                <a:srgbClr val="000000"/>
              </a:buClr>
              <a:buSzPts val="1500"/>
            </a:pPr>
            <a:r>
              <a:rPr lang="en" sz="66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python?</a:t>
            </a:r>
            <a:endParaRPr sz="4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596695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144</TotalTime>
  <Words>271</Words>
  <Application>Microsoft Office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Gill Sans MT</vt:lpstr>
      <vt:lpstr>Times New Roman</vt:lpstr>
      <vt:lpstr>Gallery</vt:lpstr>
      <vt:lpstr>POI_THEME_TEMPLATE_DESIGN</vt:lpstr>
      <vt:lpstr>PowerPoint Presentation</vt:lpstr>
      <vt:lpstr>Final Model</vt:lpstr>
      <vt:lpstr>Flowchart:</vt:lpstr>
      <vt:lpstr>Packages used</vt:lpstr>
      <vt:lpstr>Files:</vt:lpstr>
      <vt:lpstr>Features through coding</vt:lpstr>
      <vt:lpstr>Methodology</vt:lpstr>
      <vt:lpstr>Methodology cntd…</vt:lpstr>
      <vt:lpstr>PowerPoint Presentation</vt:lpstr>
      <vt:lpstr>Used concept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19</cp:revision>
  <dcterms:created xsi:type="dcterms:W3CDTF">2020-03-04T16:09:14Z</dcterms:created>
  <dcterms:modified xsi:type="dcterms:W3CDTF">2020-03-05T04:02:17Z</dcterms:modified>
</cp:coreProperties>
</file>

<file path=docProps/thumbnail.jpeg>
</file>